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60" r:id="rId4"/>
    <p:sldId id="276" r:id="rId5"/>
    <p:sldId id="258" r:id="rId6"/>
    <p:sldId id="259" r:id="rId7"/>
    <p:sldId id="261" r:id="rId8"/>
    <p:sldId id="262" r:id="rId9"/>
    <p:sldId id="263" r:id="rId10"/>
    <p:sldId id="265" r:id="rId11"/>
    <p:sldId id="266" r:id="rId12"/>
    <p:sldId id="272" r:id="rId13"/>
    <p:sldId id="268" r:id="rId14"/>
    <p:sldId id="267" r:id="rId15"/>
    <p:sldId id="273" r:id="rId16"/>
    <p:sldId id="269" r:id="rId17"/>
    <p:sldId id="274" r:id="rId18"/>
    <p:sldId id="270" r:id="rId19"/>
    <p:sldId id="271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745A04-92F4-4CDC-90F9-BE2A064D49B0}" type="datetimeFigureOut">
              <a:rPr lang="zh-HK" altLang="en-US" smtClean="0"/>
              <a:t>17/1/2019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1C31EB-AB79-45E9-B436-359EB3490C1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877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5A04-92F4-4CDC-90F9-BE2A064D49B0}" type="datetimeFigureOut">
              <a:rPr lang="zh-HK" altLang="en-US" smtClean="0"/>
              <a:t>17/1/2019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1EB-AB79-45E9-B436-359EB3490C1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784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5A04-92F4-4CDC-90F9-BE2A064D49B0}" type="datetimeFigureOut">
              <a:rPr lang="zh-HK" altLang="en-US" smtClean="0"/>
              <a:t>17/1/2019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1EB-AB79-45E9-B436-359EB3490C1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868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5A04-92F4-4CDC-90F9-BE2A064D49B0}" type="datetimeFigureOut">
              <a:rPr lang="zh-HK" altLang="en-US" smtClean="0"/>
              <a:t>17/1/2019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1EB-AB79-45E9-B436-359EB3490C1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178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0745A04-92F4-4CDC-90F9-BE2A064D49B0}" type="datetimeFigureOut">
              <a:rPr lang="zh-HK" altLang="en-US" smtClean="0"/>
              <a:t>17/1/2019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F1C31EB-AB79-45E9-B436-359EB3490C1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89242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5A04-92F4-4CDC-90F9-BE2A064D49B0}" type="datetimeFigureOut">
              <a:rPr lang="zh-HK" altLang="en-US" smtClean="0"/>
              <a:t>17/1/2019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1EB-AB79-45E9-B436-359EB3490C1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18979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5A04-92F4-4CDC-90F9-BE2A064D49B0}" type="datetimeFigureOut">
              <a:rPr lang="zh-HK" altLang="en-US" smtClean="0"/>
              <a:t>17/1/2019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1EB-AB79-45E9-B436-359EB3490C1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39178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5A04-92F4-4CDC-90F9-BE2A064D49B0}" type="datetimeFigureOut">
              <a:rPr lang="zh-HK" altLang="en-US" smtClean="0"/>
              <a:t>17/1/2019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1EB-AB79-45E9-B436-359EB3490C1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124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5A04-92F4-4CDC-90F9-BE2A064D49B0}" type="datetimeFigureOut">
              <a:rPr lang="zh-HK" altLang="en-US" smtClean="0"/>
              <a:t>17/1/2019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31EB-AB79-45E9-B436-359EB3490C1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157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0745A04-92F4-4CDC-90F9-BE2A064D49B0}" type="datetimeFigureOut">
              <a:rPr lang="zh-HK" altLang="en-US" smtClean="0"/>
              <a:t>17/1/2019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EF1C31EB-AB79-45E9-B436-359EB3490C1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3322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0745A04-92F4-4CDC-90F9-BE2A064D49B0}" type="datetimeFigureOut">
              <a:rPr lang="zh-HK" altLang="en-US" smtClean="0"/>
              <a:t>17/1/2019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EF1C31EB-AB79-45E9-B436-359EB3490C1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49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745A04-92F4-4CDC-90F9-BE2A064D49B0}" type="datetimeFigureOut">
              <a:rPr lang="zh-HK" altLang="en-US" smtClean="0"/>
              <a:t>17/1/2019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1C31EB-AB79-45E9-B436-359EB3490C1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158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2EFECD-504B-4B81-B574-93FE7534C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701" y="2445011"/>
            <a:ext cx="6858000" cy="1790700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故事劇場攻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略</a:t>
            </a:r>
            <a:endParaRPr lang="zh-HK" altLang="en-US" sz="6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CCB27F5-C492-493B-AE5A-0CEC85322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79" y="4960141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1559B7-58C6-494A-8B52-6F0E59E1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774270"/>
            <a:ext cx="7633742" cy="149213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講述與</a:t>
            </a:r>
            <a:r>
              <a:rPr lang="zh-TW" altLang="zh-HK" b="1" dirty="0" smtClean="0">
                <a:solidFill>
                  <a:srgbClr val="FF0000"/>
                </a:solidFill>
                <a:latin typeface="+mn-ea"/>
                <a:ea typeface="+mn-ea"/>
              </a:rPr>
              <a:t>發展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E4A07E-E5B9-4B88-9A5F-A487A6DE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848644"/>
            <a:ext cx="7633742" cy="3593591"/>
          </a:xfrm>
        </p:spPr>
        <p:txBody>
          <a:bodyPr/>
          <a:lstStyle/>
          <a:p>
            <a:pPr marL="0" indent="0">
              <a:buNone/>
            </a:pPr>
            <a:r>
              <a:rPr lang="zh-TW" altLang="zh-HK" sz="3600" b="1" dirty="0"/>
              <a:t>進入故事的部份，可以利用不同的工具來幫助你去說故事，包括聲線、肢體動作、面部</a:t>
            </a:r>
            <a:r>
              <a:rPr lang="zh-TW" altLang="zh-HK" sz="3600" b="1" dirty="0" smtClean="0"/>
              <a:t>表情</a:t>
            </a:r>
            <a:r>
              <a:rPr lang="zh-TW" altLang="en-US" sz="3600" b="1" dirty="0" smtClean="0"/>
              <a:t>、身體</a:t>
            </a:r>
            <a:r>
              <a:rPr lang="zh-TW" altLang="zh-HK" sz="3600" b="1" dirty="0" smtClean="0"/>
              <a:t>移動</a:t>
            </a:r>
            <a:r>
              <a:rPr lang="zh-TW" altLang="en-US" sz="3600" b="1" dirty="0" smtClean="0"/>
              <a:t>、道具、服飾及圖畫</a:t>
            </a:r>
            <a:r>
              <a:rPr lang="zh-TW" altLang="zh-HK" sz="3600" b="1" dirty="0" smtClean="0"/>
              <a:t>。</a:t>
            </a:r>
            <a:endParaRPr lang="zh-TW" altLang="zh-HK" sz="3600" b="1" dirty="0"/>
          </a:p>
          <a:p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CCBAD98-6A10-4397-8463-FAAD50D1D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76" y="4968055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C5C04D-0917-4249-A085-546A15F9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05" y="748145"/>
            <a:ext cx="7633742" cy="1492132"/>
          </a:xfrm>
        </p:spPr>
        <p:txBody>
          <a:bodyPr>
            <a:normAutofit/>
          </a:bodyPr>
          <a:lstStyle/>
          <a:p>
            <a:r>
              <a:rPr lang="zh-TW" altLang="zh-HK" b="1" dirty="0">
                <a:solidFill>
                  <a:srgbClr val="FF0000"/>
                </a:solidFill>
                <a:latin typeface="+mn-ea"/>
                <a:ea typeface="+mn-ea"/>
              </a:rPr>
              <a:t>聲線</a:t>
            </a:r>
            <a:endParaRPr lang="zh-HK" altLang="en-US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EE6A4B-779A-42B1-9330-481DC3683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800839"/>
            <a:ext cx="7633742" cy="3593591"/>
          </a:xfrm>
        </p:spPr>
        <p:txBody>
          <a:bodyPr/>
          <a:lstStyle/>
          <a:p>
            <a:r>
              <a:rPr lang="zh-TW" altLang="zh-HK" sz="2800" b="1" dirty="0">
                <a:solidFill>
                  <a:schemeClr val="tx1"/>
                </a:solidFill>
              </a:rPr>
              <a:t>避免用同一個聲調說故事</a:t>
            </a:r>
          </a:p>
          <a:p>
            <a:r>
              <a:rPr lang="zh-TW" altLang="zh-HK" sz="2800" b="1" dirty="0">
                <a:solidFill>
                  <a:schemeClr val="tx1"/>
                </a:solidFill>
              </a:rPr>
              <a:t>改變音量，速度，口音和音調來配合劇情</a:t>
            </a:r>
          </a:p>
          <a:p>
            <a:r>
              <a:rPr lang="zh-TW" altLang="zh-HK" sz="2800" b="1" dirty="0">
                <a:solidFill>
                  <a:schemeClr val="tx1"/>
                </a:solidFill>
              </a:rPr>
              <a:t>減</a:t>
            </a:r>
            <a:r>
              <a:rPr lang="zh-TW" altLang="en-US" sz="2800" b="1" dirty="0">
                <a:solidFill>
                  <a:schemeClr val="tx1"/>
                </a:solidFill>
              </a:rPr>
              <a:t>慢</a:t>
            </a:r>
            <a:r>
              <a:rPr lang="zh-TW" altLang="zh-HK" sz="2800" b="1" dirty="0">
                <a:solidFill>
                  <a:schemeClr val="tx1"/>
                </a:solidFill>
              </a:rPr>
              <a:t>說話的速度來增加懸疑氣氛</a:t>
            </a:r>
          </a:p>
          <a:p>
            <a:r>
              <a:rPr lang="zh-TW" altLang="zh-HK" sz="2800" b="1" dirty="0">
                <a:solidFill>
                  <a:schemeClr val="tx1"/>
                </a:solidFill>
              </a:rPr>
              <a:t>加快說話的速度來增加緊張氣氛</a:t>
            </a:r>
          </a:p>
          <a:p>
            <a:r>
              <a:rPr lang="zh-TW" altLang="zh-HK" sz="2800" b="1" dirty="0">
                <a:solidFill>
                  <a:schemeClr val="tx1"/>
                </a:solidFill>
              </a:rPr>
              <a:t>可以利用大細聲、高低音來創作角色</a:t>
            </a:r>
          </a:p>
          <a:p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64A585D-93DF-4C32-B1AC-3BDD9B9FD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76" y="4968055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921A88-53F6-4BD5-8DF2-94C783565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14" y="1346959"/>
            <a:ext cx="7886700" cy="32635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7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遊戲</a:t>
            </a:r>
            <a:endParaRPr lang="en-US" altLang="zh-TW" sz="7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5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五級音量</a:t>
            </a:r>
            <a:endParaRPr lang="zh-HK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5B30055-3577-4268-8375-EBFAC5A31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77" y="4968056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31E48E-7D34-4B93-9509-1DBF317A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032" y="868605"/>
            <a:ext cx="7633742" cy="1492132"/>
          </a:xfrm>
        </p:spPr>
        <p:txBody>
          <a:bodyPr>
            <a:normAutofit/>
          </a:bodyPr>
          <a:lstStyle/>
          <a:p>
            <a:r>
              <a:rPr lang="zh-TW" altLang="zh-HK" b="1" dirty="0">
                <a:solidFill>
                  <a:srgbClr val="FF0000"/>
                </a:solidFill>
                <a:latin typeface="+mn-ea"/>
                <a:ea typeface="+mn-ea"/>
              </a:rPr>
              <a:t>面部表情</a:t>
            </a:r>
            <a:endParaRPr lang="zh-HK" altLang="en-US" sz="36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7C0943-B15C-46B6-895E-76FF8E534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614671"/>
            <a:ext cx="7633742" cy="3593591"/>
          </a:xfrm>
        </p:spPr>
        <p:txBody>
          <a:bodyPr/>
          <a:lstStyle/>
          <a:p>
            <a:pPr>
              <a:lnSpc>
                <a:spcPts val="4320"/>
              </a:lnSpc>
              <a:spcBef>
                <a:spcPts val="1500"/>
              </a:spcBef>
            </a:pPr>
            <a:r>
              <a:rPr lang="zh-TW" altLang="zh-HK" sz="2800" b="1" dirty="0"/>
              <a:t>孩子很多時候是透過說故事人的面部表情來感受故事的氣氛、角色的性格、幽默感、懸疑及期望</a:t>
            </a:r>
          </a:p>
          <a:p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F1240DF-5625-45A0-B724-6720CCDE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76" y="4968055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E6A6E4-1BA0-4239-BF8C-12D347A7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05" y="656705"/>
            <a:ext cx="7633742" cy="1492132"/>
          </a:xfrm>
        </p:spPr>
        <p:txBody>
          <a:bodyPr>
            <a:normAutofit/>
          </a:bodyPr>
          <a:lstStyle/>
          <a:p>
            <a:r>
              <a:rPr lang="zh-TW" altLang="zh-HK" b="1" dirty="0">
                <a:solidFill>
                  <a:srgbClr val="FF0000"/>
                </a:solidFill>
                <a:latin typeface="+mn-ea"/>
                <a:ea typeface="+mn-ea"/>
              </a:rPr>
              <a:t>肢體動作</a:t>
            </a:r>
            <a:endParaRPr lang="zh-HK" altLang="en-US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7F222F-9012-4775-88C9-413B00D9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597474"/>
            <a:ext cx="7633742" cy="359359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3360"/>
              </a:lnSpc>
              <a:spcBef>
                <a:spcPts val="1200"/>
              </a:spcBef>
            </a:pPr>
            <a:r>
              <a:rPr lang="zh-TW" altLang="zh-HK" sz="10400" b="1" dirty="0"/>
              <a:t>利用手來表達不同的情緒，例如﹕用緊握的拳頭表達出憤怒、下垂的肩膀表達悲傷等</a:t>
            </a:r>
          </a:p>
          <a:p>
            <a:pPr>
              <a:lnSpc>
                <a:spcPts val="3360"/>
              </a:lnSpc>
              <a:spcBef>
                <a:spcPts val="1200"/>
              </a:spcBef>
            </a:pPr>
            <a:r>
              <a:rPr lang="zh-TW" altLang="zh-HK" sz="10400" b="1" dirty="0"/>
              <a:t>利用不同速度來翻頁，以建立不同氣氛。</a:t>
            </a:r>
          </a:p>
          <a:p>
            <a:pPr>
              <a:lnSpc>
                <a:spcPts val="3360"/>
              </a:lnSpc>
              <a:spcBef>
                <a:spcPts val="1200"/>
              </a:spcBef>
            </a:pPr>
            <a:r>
              <a:rPr lang="zh-TW" altLang="zh-HK" sz="10400" b="1" dirty="0"/>
              <a:t>可以用「偷窺下一頁」的動作來產生懸疑感</a:t>
            </a:r>
          </a:p>
          <a:p>
            <a:pPr>
              <a:lnSpc>
                <a:spcPts val="3360"/>
              </a:lnSpc>
              <a:spcBef>
                <a:spcPts val="1200"/>
              </a:spcBef>
            </a:pPr>
            <a:r>
              <a:rPr lang="zh-TW" altLang="zh-HK" sz="10400" b="1" dirty="0"/>
              <a:t>用手臂和手畫的默劇動作，來指畫故事的畫面</a:t>
            </a:r>
          </a:p>
          <a:p>
            <a:pPr>
              <a:lnSpc>
                <a:spcPts val="3360"/>
              </a:lnSpc>
              <a:spcBef>
                <a:spcPts val="1200"/>
              </a:spcBef>
            </a:pPr>
            <a:r>
              <a:rPr lang="zh-TW" altLang="zh-HK" sz="10400" b="1" dirty="0"/>
              <a:t>使用書本身來創建形狀、圖像及動態，例如做成一隻在飛行的鳥兒，變成鯊魚的旗等</a:t>
            </a:r>
          </a:p>
          <a:p>
            <a:endParaRPr lang="zh-TW" altLang="zh-HK" sz="2800" dirty="0"/>
          </a:p>
          <a:p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5D7BB6B-5FB8-4E14-88B1-2E2E3D637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76" y="4968055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921A88-53F6-4BD5-8DF2-94C783565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43" y="1351855"/>
            <a:ext cx="7886700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7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遊戲</a:t>
            </a:r>
            <a:endParaRPr lang="en-US" altLang="zh-TW" sz="7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集體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Yes / No</a:t>
            </a:r>
            <a:endParaRPr lang="zh-HK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5B30055-3577-4268-8375-EBFAC5A31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77" y="4968056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54D727-796E-4F7D-864F-E36AD86F0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032" y="617517"/>
            <a:ext cx="7633742" cy="149213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身體</a:t>
            </a:r>
            <a:r>
              <a:rPr lang="zh-TW" altLang="zh-HK" b="1" dirty="0" smtClean="0">
                <a:solidFill>
                  <a:srgbClr val="FF0000"/>
                </a:solidFill>
                <a:latin typeface="+mn-ea"/>
                <a:ea typeface="+mn-ea"/>
              </a:rPr>
              <a:t>移動</a:t>
            </a:r>
            <a:endParaRPr lang="zh-HK" altLang="en-US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FDF426-12CB-4417-8C62-CB475B4AB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39" y="1539270"/>
            <a:ext cx="7988793" cy="3593591"/>
          </a:xfrm>
        </p:spPr>
        <p:txBody>
          <a:bodyPr>
            <a:normAutofit/>
          </a:bodyPr>
          <a:lstStyle/>
          <a:p>
            <a:pPr>
              <a:lnSpc>
                <a:spcPts val="3360"/>
              </a:lnSpc>
              <a:spcBef>
                <a:spcPts val="600"/>
              </a:spcBef>
            </a:pPr>
            <a:r>
              <a:rPr lang="zh-TW" altLang="zh-HK" sz="2800" b="1" dirty="0"/>
              <a:t>慢慢走近孩子以建立緊張感</a:t>
            </a:r>
          </a:p>
          <a:p>
            <a:pPr>
              <a:lnSpc>
                <a:spcPts val="3360"/>
              </a:lnSpc>
              <a:spcBef>
                <a:spcPts val="600"/>
              </a:spcBef>
            </a:pPr>
            <a:r>
              <a:rPr lang="zh-TW" altLang="zh-HK" sz="2800" b="1" dirty="0"/>
              <a:t>走到演區最遠的地方來表達空間感</a:t>
            </a:r>
          </a:p>
          <a:p>
            <a:pPr>
              <a:lnSpc>
                <a:spcPts val="3360"/>
              </a:lnSpc>
              <a:spcBef>
                <a:spcPts val="600"/>
              </a:spcBef>
            </a:pPr>
            <a:r>
              <a:rPr lang="zh-TW" altLang="zh-HK" sz="2800" b="1" dirty="0"/>
              <a:t>跳過地板，跳躍，滑動或旋轉，以反映故事的情節</a:t>
            </a:r>
          </a:p>
          <a:p>
            <a:pPr>
              <a:lnSpc>
                <a:spcPts val="3360"/>
              </a:lnSpc>
              <a:spcBef>
                <a:spcPts val="600"/>
              </a:spcBef>
            </a:pPr>
            <a:r>
              <a:rPr lang="zh-TW" altLang="zh-HK" sz="2800" b="1" dirty="0"/>
              <a:t>模仿故事的人物動作，可以站立，坐下或躺下</a:t>
            </a:r>
          </a:p>
          <a:p>
            <a:pPr>
              <a:lnSpc>
                <a:spcPts val="3360"/>
              </a:lnSpc>
              <a:spcBef>
                <a:spcPts val="600"/>
              </a:spcBef>
            </a:pPr>
            <a:r>
              <a:rPr lang="zh-TW" altLang="zh-HK" sz="2800" b="1" dirty="0"/>
              <a:t>如故事改變了場景，可以轉換朗讀的位置來表達</a:t>
            </a:r>
          </a:p>
          <a:p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6A7032F-F9BE-486A-A312-84FD7D40C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76" y="4968055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921A88-53F6-4BD5-8DF2-94C783565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70" y="1151016"/>
            <a:ext cx="7886700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7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遊戲</a:t>
            </a:r>
            <a:endParaRPr lang="en-US" altLang="zh-TW" sz="7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打開禮物盒</a:t>
            </a:r>
            <a:endParaRPr lang="zh-HK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5B30055-3577-4268-8375-EBFAC5A31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77" y="4968056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E2AE51-9044-4EA0-B7D8-9ABAC105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032" y="578328"/>
            <a:ext cx="7633742" cy="1492132"/>
          </a:xfrm>
        </p:spPr>
        <p:txBody>
          <a:bodyPr/>
          <a:lstStyle/>
          <a:p>
            <a:r>
              <a:rPr lang="zh-TW" altLang="zh-HK" b="1" dirty="0" smtClean="0">
                <a:solidFill>
                  <a:srgbClr val="FF0000"/>
                </a:solidFill>
                <a:latin typeface="+mn-ea"/>
                <a:ea typeface="+mn-ea"/>
              </a:rPr>
              <a:t>互動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及創作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8C1009-E65A-4410-918E-C3F29B635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33" y="1722462"/>
            <a:ext cx="7633742" cy="3593591"/>
          </a:xfrm>
        </p:spPr>
        <p:txBody>
          <a:bodyPr>
            <a:normAutofit fontScale="92500" lnSpcReduction="10000"/>
          </a:bodyPr>
          <a:lstStyle/>
          <a:p>
            <a:r>
              <a:rPr lang="zh-TW" altLang="zh-HK" sz="2800" b="1" dirty="0"/>
              <a:t>提問</a:t>
            </a:r>
            <a:r>
              <a:rPr lang="zh-TW" altLang="zh-HK" sz="2800" b="1" dirty="0" smtClean="0"/>
              <a:t>問題</a:t>
            </a:r>
            <a:endParaRPr lang="en-US" altLang="zh-TW" sz="2800" b="1" dirty="0" smtClean="0"/>
          </a:p>
          <a:p>
            <a:r>
              <a:rPr lang="zh-TW" altLang="zh-HK" sz="2800" b="1" dirty="0" smtClean="0"/>
              <a:t>與</a:t>
            </a:r>
            <a:r>
              <a:rPr lang="zh-TW" altLang="zh-HK" sz="2800" b="1" dirty="0"/>
              <a:t>孩子一起觀察插圖</a:t>
            </a:r>
          </a:p>
          <a:p>
            <a:r>
              <a:rPr lang="zh-TW" altLang="zh-HK" sz="2800" b="1" dirty="0"/>
              <a:t>鼓勵孩子創作聲效</a:t>
            </a:r>
          </a:p>
          <a:p>
            <a:r>
              <a:rPr lang="zh-TW" altLang="zh-HK" sz="2800" b="1" dirty="0"/>
              <a:t>可以</a:t>
            </a:r>
            <a:r>
              <a:rPr lang="zh-TW" altLang="en-US" sz="2800" b="1" dirty="0"/>
              <a:t>加</a:t>
            </a:r>
            <a:r>
              <a:rPr lang="zh-TW" altLang="zh-HK" sz="2800" b="1" dirty="0"/>
              <a:t>入角色扮演</a:t>
            </a:r>
          </a:p>
          <a:p>
            <a:r>
              <a:rPr lang="zh-TW" altLang="zh-HK" sz="2800" b="1" dirty="0"/>
              <a:t>與孩子討論角色的</a:t>
            </a:r>
            <a:r>
              <a:rPr lang="zh-TW" altLang="zh-HK" sz="2800" b="1" dirty="0" smtClean="0"/>
              <a:t>問題</a:t>
            </a:r>
            <a:endParaRPr lang="zh-TW" altLang="zh-HK" sz="2800" b="1" dirty="0"/>
          </a:p>
          <a:p>
            <a:r>
              <a:rPr lang="zh-TW" altLang="zh-HK" sz="2800" b="1" dirty="0"/>
              <a:t>鼓勵孩子猜想故事的</a:t>
            </a:r>
            <a:r>
              <a:rPr lang="zh-TW" altLang="zh-HK" sz="2800" b="1" dirty="0" smtClean="0"/>
              <a:t>發展</a:t>
            </a:r>
            <a:r>
              <a:rPr lang="zh-TW" altLang="en-US" sz="2800" b="1" dirty="0" smtClean="0"/>
              <a:t>，創作新結局</a:t>
            </a:r>
            <a:endParaRPr lang="zh-TW" altLang="zh-HK" sz="2800" b="1" dirty="0"/>
          </a:p>
          <a:p>
            <a:r>
              <a:rPr lang="zh-TW" altLang="zh-HK" sz="2800" b="1" dirty="0" smtClean="0"/>
              <a:t>邀請</a:t>
            </a:r>
            <a:r>
              <a:rPr lang="zh-TW" altLang="zh-HK" sz="2800" b="1" dirty="0"/>
              <a:t>孩子一起唸讀一些重覆性的對白或詞句。</a:t>
            </a:r>
          </a:p>
          <a:p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8C93B7-0B0E-4A18-9CE3-F350CA557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76" y="4968055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555998-F819-4701-96F8-9DBE388B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434636"/>
            <a:ext cx="7633742" cy="1492132"/>
          </a:xfrm>
        </p:spPr>
        <p:txBody>
          <a:bodyPr/>
          <a:lstStyle/>
          <a:p>
            <a:r>
              <a:rPr lang="zh-TW" altLang="zh-HK" b="1" dirty="0">
                <a:solidFill>
                  <a:srgbClr val="FF0000"/>
                </a:solidFill>
                <a:latin typeface="+mn-ea"/>
                <a:ea typeface="+mn-ea"/>
              </a:rPr>
              <a:t>重</a:t>
            </a:r>
            <a:r>
              <a:rPr lang="zh-TW" altLang="zh-HK" b="1" dirty="0" smtClean="0">
                <a:solidFill>
                  <a:srgbClr val="FF0000"/>
                </a:solidFill>
                <a:latin typeface="+mn-ea"/>
                <a:ea typeface="+mn-ea"/>
              </a:rPr>
              <a:t>溫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及內化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37B4B4-ABD8-4DE5-91BA-E6B1787F4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384663"/>
            <a:ext cx="7927450" cy="4532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zh-HK" sz="2400" b="1" dirty="0">
                <a:latin typeface="+mn-ea"/>
              </a:rPr>
              <a:t>有時孩子很喜歡故事，他們會要求故事人重讀故事；若時間足夠，你可以與孩子再重溫故事，但通常沒有這麼多的時間，故事人可以用少少的時間來進行一些提問</a:t>
            </a:r>
            <a:r>
              <a:rPr lang="zh-TW" altLang="zh-HK" sz="2400" b="1" dirty="0" smtClean="0">
                <a:latin typeface="+mn-ea"/>
              </a:rPr>
              <a:t>﹕</a:t>
            </a:r>
            <a:endParaRPr lang="en-US" altLang="zh-TW" sz="2400" b="1" dirty="0" smtClean="0">
              <a:latin typeface="+mn-ea"/>
            </a:endParaRPr>
          </a:p>
          <a:p>
            <a:pPr marL="0" indent="0">
              <a:buNone/>
            </a:pPr>
            <a:endParaRPr lang="zh-TW" altLang="zh-HK" sz="2400" b="1" dirty="0">
              <a:latin typeface="+mn-ea"/>
            </a:endParaRPr>
          </a:p>
          <a:p>
            <a:r>
              <a:rPr lang="zh-TW" altLang="zh-HK" sz="2400" b="1" dirty="0">
                <a:latin typeface="+mn-ea"/>
              </a:rPr>
              <a:t>你喜歡這個故事嗎？</a:t>
            </a:r>
          </a:p>
          <a:p>
            <a:r>
              <a:rPr lang="zh-TW" altLang="zh-HK" sz="2400" b="1" dirty="0">
                <a:latin typeface="+mn-ea"/>
              </a:rPr>
              <a:t>你最喜歡那一部份？</a:t>
            </a:r>
          </a:p>
          <a:p>
            <a:r>
              <a:rPr lang="zh-TW" altLang="zh-HK" sz="2400" b="1" dirty="0">
                <a:latin typeface="+mn-ea"/>
              </a:rPr>
              <a:t>當故事說到</a:t>
            </a:r>
            <a:r>
              <a:rPr lang="en-US" altLang="zh-HK" sz="2400" b="1" dirty="0">
                <a:latin typeface="+mn-ea"/>
              </a:rPr>
              <a:t>_____</a:t>
            </a:r>
            <a:r>
              <a:rPr lang="zh-TW" altLang="zh-HK" sz="2400" b="1" dirty="0">
                <a:latin typeface="+mn-ea"/>
              </a:rPr>
              <a:t>，你感覺如何？</a:t>
            </a:r>
          </a:p>
          <a:p>
            <a:r>
              <a:rPr lang="zh-TW" altLang="zh-HK" sz="2400" b="1" dirty="0">
                <a:latin typeface="+mn-ea"/>
              </a:rPr>
              <a:t>你喜歡哪個角色？為什麼？</a:t>
            </a:r>
          </a:p>
          <a:p>
            <a:r>
              <a:rPr lang="zh-TW" altLang="zh-HK" sz="2400" b="1" dirty="0">
                <a:latin typeface="+mn-ea"/>
              </a:rPr>
              <a:t>你有哪幅插圖是特別喜歡？</a:t>
            </a:r>
          </a:p>
          <a:p>
            <a:r>
              <a:rPr lang="zh-TW" altLang="zh-HK" sz="2400" b="1" dirty="0">
                <a:latin typeface="+mn-ea"/>
              </a:rPr>
              <a:t>你會把故事告訴朋友嗎？</a:t>
            </a:r>
          </a:p>
          <a:p>
            <a:r>
              <a:rPr lang="zh-TW" altLang="zh-HK" sz="2400" b="1" dirty="0">
                <a:latin typeface="+mn-ea"/>
              </a:rPr>
              <a:t>你們還想看一下插圖嗎？</a:t>
            </a:r>
          </a:p>
          <a:p>
            <a:r>
              <a:rPr lang="zh-TW" altLang="zh-HK" sz="2400" b="1" dirty="0">
                <a:latin typeface="+mn-ea"/>
              </a:rPr>
              <a:t>有哪部份你想我重讀一次給你聽？</a:t>
            </a:r>
          </a:p>
          <a:p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62D3F0F-72A7-4E0D-9893-041D5090F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76" y="4968055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FD399-C496-4CE4-9ED4-02BD8C976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70" y="801937"/>
            <a:ext cx="7633742" cy="149213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」？</a:t>
            </a:r>
            <a:endParaRPr lang="zh-HK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FE36FC-A51D-4865-814E-9D89C206F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279" y="1663607"/>
            <a:ext cx="8331721" cy="4468991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+mn-ea"/>
              </a:rPr>
              <a:t>講</a:t>
            </a:r>
            <a:r>
              <a:rPr lang="zh-TW" altLang="en-US" b="1" dirty="0" smtClean="0">
                <a:latin typeface="+mn-ea"/>
              </a:rPr>
              <a:t>故事</a:t>
            </a:r>
            <a:r>
              <a:rPr lang="zh-TW" altLang="en-US" b="1" dirty="0">
                <a:latin typeface="+mn-ea"/>
              </a:rPr>
              <a:t>是生活的</a:t>
            </a:r>
            <a:r>
              <a:rPr lang="zh-TW" altLang="en-US" b="1" dirty="0" smtClean="0">
                <a:latin typeface="+mn-ea"/>
              </a:rPr>
              <a:t>必需品，家長可以把價值觀傳遞</a:t>
            </a:r>
            <a:endParaRPr lang="en-US" altLang="zh-TW" b="1" dirty="0">
              <a:latin typeface="+mn-ea"/>
            </a:endParaRPr>
          </a:p>
          <a:p>
            <a:r>
              <a:rPr lang="zh-TW" altLang="en-US" b="1" dirty="0">
                <a:latin typeface="+mn-ea"/>
              </a:rPr>
              <a:t>為孩子說故事，是閱讀計劃成功與否的</a:t>
            </a:r>
            <a:r>
              <a:rPr lang="zh-TW" altLang="en-US" b="1" dirty="0" smtClean="0">
                <a:latin typeface="+mn-ea"/>
              </a:rPr>
              <a:t>關鍵，因為故事可以吸引</a:t>
            </a:r>
            <a:endParaRPr lang="en-US" altLang="zh-TW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b="1" dirty="0">
                <a:latin typeface="+mn-ea"/>
              </a:rPr>
              <a:t> </a:t>
            </a:r>
            <a:r>
              <a:rPr lang="en-US" altLang="zh-TW" b="1" dirty="0" smtClean="0">
                <a:latin typeface="+mn-ea"/>
              </a:rPr>
              <a:t>   </a:t>
            </a:r>
            <a:r>
              <a:rPr lang="zh-TW" altLang="en-US" b="1" dirty="0" smtClean="0">
                <a:latin typeface="+mn-ea"/>
              </a:rPr>
              <a:t>兒童閱讀故事</a:t>
            </a:r>
            <a:endParaRPr lang="en-US" altLang="zh-TW" b="1" dirty="0">
              <a:latin typeface="+mn-ea"/>
            </a:endParaRPr>
          </a:p>
          <a:p>
            <a:r>
              <a:rPr lang="zh-TW" altLang="en-US" b="1" dirty="0">
                <a:latin typeface="+mn-ea"/>
              </a:rPr>
              <a:t>「孩子閱讀」是因為他們想去閱讀，而並非他們必需去閱讀</a:t>
            </a:r>
            <a:endParaRPr lang="en-US" altLang="zh-TW" b="1" dirty="0">
              <a:latin typeface="+mn-ea"/>
            </a:endParaRPr>
          </a:p>
          <a:p>
            <a:r>
              <a:rPr lang="zh-TW" altLang="en-US" b="1" dirty="0">
                <a:latin typeface="+mn-ea"/>
              </a:rPr>
              <a:t>有</a:t>
            </a:r>
            <a:r>
              <a:rPr lang="zh-TW" altLang="en-US" b="1" dirty="0" smtClean="0">
                <a:latin typeface="+mn-ea"/>
              </a:rPr>
              <a:t>質素的故事，可以為兒童提供很多生活經驗的實例</a:t>
            </a:r>
            <a:endParaRPr lang="en-US" altLang="zh-TW" b="1" dirty="0">
              <a:latin typeface="+mn-ea"/>
            </a:endParaRPr>
          </a:p>
          <a:p>
            <a:r>
              <a:rPr lang="zh-TW" altLang="en-US" b="1" dirty="0" smtClean="0">
                <a:latin typeface="+mn-ea"/>
              </a:rPr>
              <a:t>適當</a:t>
            </a:r>
            <a:r>
              <a:rPr lang="zh-TW" altLang="en-US" b="1" dirty="0">
                <a:latin typeface="+mn-ea"/>
              </a:rPr>
              <a:t>的時間和</a:t>
            </a:r>
            <a:r>
              <a:rPr lang="zh-TW" altLang="en-US" b="1" dirty="0" smtClean="0">
                <a:latin typeface="+mn-ea"/>
              </a:rPr>
              <a:t>環境聽故事，加上定期</a:t>
            </a:r>
            <a:r>
              <a:rPr lang="zh-TW" altLang="en-US" b="1" dirty="0">
                <a:latin typeface="+mn-ea"/>
              </a:rPr>
              <a:t>十分</a:t>
            </a:r>
            <a:r>
              <a:rPr lang="zh-TW" altLang="en-US" b="1" dirty="0" smtClean="0">
                <a:latin typeface="+mn-ea"/>
              </a:rPr>
              <a:t>重要</a:t>
            </a:r>
            <a:endParaRPr lang="en-US" altLang="zh-TW" b="1" dirty="0" smtClean="0">
              <a:latin typeface="+mn-ea"/>
            </a:endParaRPr>
          </a:p>
          <a:p>
            <a:r>
              <a:rPr lang="zh-TW" altLang="en-US" b="1" dirty="0" smtClean="0">
                <a:latin typeface="+mn-ea"/>
              </a:rPr>
              <a:t>父母</a:t>
            </a:r>
            <a:r>
              <a:rPr lang="zh-TW" altLang="en-US" b="1" dirty="0">
                <a:latin typeface="+mn-ea"/>
              </a:rPr>
              <a:t>是孩子第一個說故事人，並且是最重要的</a:t>
            </a:r>
            <a:r>
              <a:rPr lang="zh-TW" altLang="en-US" b="1" dirty="0" smtClean="0">
                <a:latin typeface="+mn-ea"/>
              </a:rPr>
              <a:t>。</a:t>
            </a:r>
            <a:endParaRPr lang="en-US" altLang="zh-TW" b="1" dirty="0">
              <a:latin typeface="+mn-ea"/>
            </a:endParaRPr>
          </a:p>
          <a:p>
            <a:r>
              <a:rPr lang="zh-TW" altLang="en-US" b="1" dirty="0" smtClean="0">
                <a:latin typeface="+mn-ea"/>
              </a:rPr>
              <a:t>家長講故事必須</a:t>
            </a:r>
            <a:r>
              <a:rPr lang="zh-TW" altLang="en-US" b="1" dirty="0">
                <a:latin typeface="+mn-ea"/>
              </a:rPr>
              <a:t>充滿熱情，並相信自己的重要性</a:t>
            </a:r>
            <a:endParaRPr lang="en-US" altLang="zh-TW" b="1" dirty="0">
              <a:latin typeface="+mn-ea"/>
            </a:endParaRPr>
          </a:p>
          <a:p>
            <a:r>
              <a:rPr lang="zh-TW" altLang="en-US" b="1" dirty="0" smtClean="0">
                <a:latin typeface="+mn-ea"/>
              </a:rPr>
              <a:t>透過</a:t>
            </a:r>
            <a:r>
              <a:rPr lang="zh-TW" altLang="en-US" b="1" dirty="0">
                <a:latin typeface="+mn-ea"/>
              </a:rPr>
              <a:t>培訓及練習</a:t>
            </a:r>
            <a:r>
              <a:rPr lang="zh-TW" altLang="en-US" b="1" dirty="0" smtClean="0">
                <a:latin typeface="+mn-ea"/>
              </a:rPr>
              <a:t>，就能</a:t>
            </a:r>
            <a:r>
              <a:rPr lang="zh-TW" altLang="en-US" b="1" dirty="0">
                <a:latin typeface="+mn-ea"/>
              </a:rPr>
              <a:t>把故事說得</a:t>
            </a:r>
            <a:r>
              <a:rPr lang="zh-TW" altLang="en-US" b="1" dirty="0" smtClean="0">
                <a:latin typeface="+mn-ea"/>
              </a:rPr>
              <a:t>好</a:t>
            </a:r>
            <a:endParaRPr lang="en-US" altLang="zh-TW" b="1" dirty="0">
              <a:latin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4EACF5D-40F1-456F-95CB-A5365F1B7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89" y="4944978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39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976751-8339-4ED7-8935-0DF28B02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29" y="2474982"/>
            <a:ext cx="8072619" cy="3981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7200" b="1" dirty="0" smtClean="0">
                <a:solidFill>
                  <a:srgbClr val="FF0000"/>
                </a:solidFill>
                <a:latin typeface="+mn-ea"/>
              </a:rPr>
              <a:t>Q &amp; A </a:t>
            </a:r>
            <a:r>
              <a:rPr lang="zh-TW" altLang="en-US" sz="7200" b="1" dirty="0" smtClean="0">
                <a:solidFill>
                  <a:srgbClr val="FF0000"/>
                </a:solidFill>
                <a:latin typeface="+mn-ea"/>
              </a:rPr>
              <a:t>問答</a:t>
            </a:r>
            <a:endParaRPr lang="zh-HK" altLang="en-US" sz="72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B1A6745-41B5-4715-98C8-88B68B3A4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76" y="4968055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306286" y="2157287"/>
            <a:ext cx="12191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</a:p>
          <a:p>
            <a:pPr algn="ctr"/>
            <a:endParaRPr lang="en-US" altLang="zh-TW" sz="4000" dirty="0"/>
          </a:p>
        </p:txBody>
      </p:sp>
      <p:pic>
        <p:nvPicPr>
          <p:cNvPr id="5" name="Picture 13" descr="C:\Users\Suie\Documents\Suie 09 hp\VPS\General of VPS\logos_billings\ming ri logo_color new (1) - 複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97" y="4626167"/>
            <a:ext cx="2168540" cy="148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532707" y="3788503"/>
            <a:ext cx="6788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http://www.mingri.org.hk   (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明日藝術教育機構主網頁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http://www.kidstheater.org (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兒童戲劇藝術專門網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34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921A88-53F6-4BD5-8DF2-94C783565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34" y="1360022"/>
            <a:ext cx="7886700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7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遊戲</a:t>
            </a:r>
            <a:endParaRPr lang="en-US" altLang="zh-TW" sz="7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集體鏡子</a:t>
            </a:r>
            <a:endParaRPr lang="zh-HK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5B30055-3577-4268-8375-EBFAC5A31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77" y="4968056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3" t="4447" r="3371" b="4136"/>
          <a:stretch/>
        </p:blipFill>
        <p:spPr>
          <a:xfrm>
            <a:off x="925943" y="353305"/>
            <a:ext cx="1998922" cy="149919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r="1910"/>
          <a:stretch/>
        </p:blipFill>
        <p:spPr>
          <a:xfrm>
            <a:off x="3009925" y="353305"/>
            <a:ext cx="2133997" cy="14991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 r="13432"/>
          <a:stretch/>
        </p:blipFill>
        <p:spPr>
          <a:xfrm>
            <a:off x="1187203" y="2044755"/>
            <a:ext cx="1595357" cy="220067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t="6858" r="15357" b="6535"/>
          <a:stretch/>
        </p:blipFill>
        <p:spPr>
          <a:xfrm>
            <a:off x="2872004" y="2044755"/>
            <a:ext cx="1776839" cy="220067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r="12149"/>
          <a:stretch/>
        </p:blipFill>
        <p:spPr>
          <a:xfrm>
            <a:off x="4748915" y="2044756"/>
            <a:ext cx="1665948" cy="220067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t="5573" r="14073" b="6536"/>
          <a:stretch/>
        </p:blipFill>
        <p:spPr>
          <a:xfrm>
            <a:off x="6514935" y="2044755"/>
            <a:ext cx="1799091" cy="220067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r="9583"/>
          <a:stretch/>
        </p:blipFill>
        <p:spPr>
          <a:xfrm>
            <a:off x="1722780" y="4437689"/>
            <a:ext cx="1597422" cy="197617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r="13432"/>
          <a:stretch/>
        </p:blipFill>
        <p:spPr>
          <a:xfrm>
            <a:off x="3433707" y="4437688"/>
            <a:ext cx="1457967" cy="197617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1" t="22895" r="21131" b="20649"/>
          <a:stretch/>
        </p:blipFill>
        <p:spPr>
          <a:xfrm>
            <a:off x="5238776" y="353305"/>
            <a:ext cx="1533263" cy="149919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66" y="339634"/>
            <a:ext cx="1726663" cy="151286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15" y="4437687"/>
            <a:ext cx="2701974" cy="19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253F27-F421-433D-8DF0-D6E04799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7" y="669107"/>
            <a:ext cx="7967967" cy="1492132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揀選故事書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繪本的要點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  <a:endParaRPr lang="zh-HK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EC5027-7F4E-4F5A-B09E-D95A738CC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7" y="1663367"/>
            <a:ext cx="7782768" cy="5016310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+mn-ea"/>
              </a:rPr>
              <a:t>封面</a:t>
            </a:r>
            <a:r>
              <a:rPr lang="zh-TW" altLang="en-US" sz="2400" b="1" dirty="0" smtClean="0">
                <a:latin typeface="+mn-ea"/>
              </a:rPr>
              <a:t>設計吸引</a:t>
            </a:r>
            <a:endParaRPr lang="en-US" altLang="zh-TW" sz="2400" b="1" dirty="0">
              <a:latin typeface="+mn-ea"/>
            </a:endParaRPr>
          </a:p>
          <a:p>
            <a:r>
              <a:rPr lang="zh-TW" altLang="en-US" sz="2400" b="1" dirty="0">
                <a:latin typeface="+mn-ea"/>
              </a:rPr>
              <a:t>簡單、清晰、明亮、生動的插圖</a:t>
            </a:r>
            <a:endParaRPr lang="en-US" altLang="zh-TW" sz="2400" b="1" dirty="0">
              <a:latin typeface="+mn-ea"/>
            </a:endParaRPr>
          </a:p>
          <a:p>
            <a:r>
              <a:rPr lang="zh-TW" altLang="en-US" sz="2400" b="1" dirty="0">
                <a:latin typeface="+mn-ea"/>
              </a:rPr>
              <a:t>有一個有趣的引入，然後直接進入主題</a:t>
            </a:r>
            <a:endParaRPr lang="en-US" altLang="zh-TW" sz="2400" b="1" dirty="0">
              <a:latin typeface="+mn-ea"/>
            </a:endParaRPr>
          </a:p>
          <a:p>
            <a:r>
              <a:rPr lang="zh-TW" altLang="en-US" sz="2400" b="1" dirty="0" smtClean="0">
                <a:latin typeface="+mn-ea"/>
              </a:rPr>
              <a:t>吸引</a:t>
            </a:r>
            <a:r>
              <a:rPr lang="zh-TW" altLang="en-US" sz="2400" b="1" dirty="0">
                <a:latin typeface="+mn-ea"/>
              </a:rPr>
              <a:t>的角色</a:t>
            </a:r>
            <a:endParaRPr lang="en-US" altLang="zh-TW" sz="2400" b="1" dirty="0">
              <a:latin typeface="+mn-ea"/>
            </a:endParaRPr>
          </a:p>
          <a:p>
            <a:r>
              <a:rPr lang="zh-TW" altLang="en-US" sz="2400" b="1" dirty="0">
                <a:latin typeface="+mn-ea"/>
              </a:rPr>
              <a:t>簡單及發展</a:t>
            </a:r>
            <a:r>
              <a:rPr lang="zh-TW" altLang="en-US" sz="2400" b="1" dirty="0" smtClean="0">
                <a:latin typeface="+mn-ea"/>
              </a:rPr>
              <a:t>完整情節，有戲劇性及高潮</a:t>
            </a:r>
            <a:endParaRPr lang="en-US" altLang="zh-TW" sz="2400" b="1" dirty="0">
              <a:latin typeface="+mn-ea"/>
            </a:endParaRPr>
          </a:p>
          <a:p>
            <a:r>
              <a:rPr lang="zh-TW" altLang="en-US" sz="2400" b="1" dirty="0" smtClean="0">
                <a:latin typeface="+mn-ea"/>
              </a:rPr>
              <a:t>幽默感</a:t>
            </a:r>
            <a:endParaRPr lang="en-US" altLang="zh-TW" sz="2400" b="1" dirty="0" smtClean="0">
              <a:latin typeface="+mn-ea"/>
            </a:endParaRPr>
          </a:p>
          <a:p>
            <a:r>
              <a:rPr lang="zh-TW" altLang="en-US" sz="2400" b="1" dirty="0" smtClean="0">
                <a:latin typeface="+mn-ea"/>
              </a:rPr>
              <a:t>令人</a:t>
            </a:r>
            <a:r>
              <a:rPr lang="zh-TW" altLang="en-US" sz="2400" b="1" dirty="0">
                <a:latin typeface="+mn-ea"/>
              </a:rPr>
              <a:t>驚喜的</a:t>
            </a:r>
            <a:r>
              <a:rPr lang="en-US" altLang="zh-TW" sz="2400" b="1" dirty="0">
                <a:latin typeface="+mn-ea"/>
              </a:rPr>
              <a:t>/</a:t>
            </a:r>
            <a:r>
              <a:rPr lang="zh-TW" altLang="en-US" sz="2400" b="1" dirty="0">
                <a:latin typeface="+mn-ea"/>
              </a:rPr>
              <a:t>得到滿足的結局</a:t>
            </a:r>
            <a:r>
              <a:rPr lang="zh-TW" altLang="en-US" sz="2400" b="1" dirty="0" smtClean="0">
                <a:latin typeface="+mn-ea"/>
              </a:rPr>
              <a:t>安排</a:t>
            </a:r>
            <a:endParaRPr lang="en-US" altLang="zh-TW" sz="2400" b="1" dirty="0">
              <a:latin typeface="+mn-ea"/>
            </a:endParaRPr>
          </a:p>
          <a:p>
            <a:r>
              <a:rPr lang="zh-TW" altLang="en-US" sz="2400" b="1" dirty="0" smtClean="0">
                <a:latin typeface="+mn-ea"/>
              </a:rPr>
              <a:t>對話內容簡單而有節奏感，有重覆的結構</a:t>
            </a:r>
            <a:endParaRPr lang="en-US" altLang="zh-TW" sz="2400" b="1" dirty="0">
              <a:latin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E00C72-0A08-4737-A845-DEDB2CF0B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52" y="5096095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828F57-79BE-4A16-96A1-32163A22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826523"/>
            <a:ext cx="7633742" cy="149213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講故事的五階段</a:t>
            </a:r>
            <a:endParaRPr lang="zh-HK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95F03C-441E-49B6-B39C-6870E9389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934093"/>
            <a:ext cx="7633742" cy="3593591"/>
          </a:xfrm>
        </p:spPr>
        <p:txBody>
          <a:bodyPr>
            <a:normAutofit/>
          </a:bodyPr>
          <a:lstStyle/>
          <a:p>
            <a:pPr marL="385743" indent="-385743"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事前準備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43" indent="-385743">
              <a:buFont typeface="+mj-lt"/>
              <a:buAutoNum type="arabicPeriod"/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引起興趣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43" indent="-385743">
              <a:buFont typeface="+mj-lt"/>
              <a:buAutoNum type="arabicPeriod"/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講述及發展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43" indent="-385743">
              <a:buFont typeface="+mj-lt"/>
              <a:buAutoNum type="arabicPeriod"/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互動及創作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43" indent="-385743">
              <a:buFont typeface="+mj-lt"/>
              <a:buAutoNum type="arabicPeriod"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溫與內化</a:t>
            </a:r>
            <a:endParaRPr lang="zh-HK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C866958-0B77-4575-B576-C2AF169E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02" y="4998640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7BEBDA-94C3-4550-8254-ACD5C029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578328"/>
            <a:ext cx="7633742" cy="1492132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事前準備</a:t>
            </a:r>
            <a:endParaRPr lang="zh-HK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BFCD04-0CCA-476A-9978-826E765A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633936"/>
            <a:ext cx="7776979" cy="4651777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家長大聲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唸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讀故事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，以便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熟悉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細心觀察故事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書裏的插圖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發掘故事裏的角色及其性格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設計哪些位置加入身體動作、聲音變化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…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等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在故事裏找出一些「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」，情節重點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設計孩子可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參與互動的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地方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找懸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疑或增加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驚喜的地方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21EE55E-CDC7-4837-9C22-1684A8141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86" y="5002779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A0360F-5B05-44FE-808C-BA63DB112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18" y="488455"/>
            <a:ext cx="7633742" cy="1492132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引入</a:t>
            </a:r>
            <a:endParaRPr lang="zh-HK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2BF4D3-77EA-4BB0-B094-87C02F47E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1" y="1339024"/>
            <a:ext cx="8029937" cy="479555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利用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道具或文物來提供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線索</a:t>
            </a:r>
            <a:endParaRPr lang="en-US" altLang="zh-TW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利用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不同的感觀體驗來產生暗示，例如水果的故事，可在孩子面前吃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水果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+mn-ea"/>
              </a:rPr>
              <a:t>提問問題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+mn-ea"/>
              </a:rPr>
              <a:t>問孩子有關他們的自身經歷，或有關故事主題的知識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佈置房間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強調自己好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喜歡這本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書</a:t>
            </a:r>
            <a:endParaRPr lang="en-US" altLang="zh-TW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直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至最後一刻才把書拿出來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+mn-ea"/>
              </a:rPr>
              <a:t>可以利用少少時間讓孩子觀察書的封面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、互動介紹故事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書名和作者。</a:t>
            </a:r>
            <a:endParaRPr lang="zh-HK" altLang="en-US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784BFC5-2DEF-4E5A-A118-BE0B31CFF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86" y="5096095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976751-8339-4ED7-8935-0DF28B02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35" y="770080"/>
            <a:ext cx="8072619" cy="398164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2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endParaRPr lang="en-US" altLang="zh-TW" sz="2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1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一分鐘講故事</a:t>
            </a:r>
            <a:endParaRPr lang="en-US" altLang="zh-TW" sz="1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1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白雪公主</a:t>
            </a:r>
            <a:r>
              <a:rPr lang="en-US" altLang="zh-TW" sz="1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三隻小豬</a:t>
            </a:r>
            <a:r>
              <a:rPr lang="en-US" altLang="zh-TW" sz="1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小紅帽</a:t>
            </a:r>
            <a:endParaRPr lang="en-US" altLang="zh-TW" sz="1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		1.</a:t>
            </a:r>
            <a:r>
              <a:rPr lang="zh-TW" altLang="en-US" sz="1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故事重點</a:t>
            </a:r>
            <a:endParaRPr lang="en-US" altLang="zh-TW" sz="1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		2.</a:t>
            </a:r>
            <a:r>
              <a:rPr lang="zh-TW" altLang="en-US" sz="1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故事分段與情節發展</a:t>
            </a:r>
            <a:endParaRPr lang="en-US" altLang="zh-TW" sz="1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		3.</a:t>
            </a:r>
            <a:r>
              <a:rPr lang="zh-TW" altLang="en-US" sz="1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人物</a:t>
            </a:r>
            <a:endParaRPr lang="en-US" altLang="zh-TW" sz="1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		4.</a:t>
            </a:r>
            <a:r>
              <a:rPr lang="zh-TW" altLang="en-US" sz="1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主旨</a:t>
            </a:r>
            <a:endParaRPr lang="zh-HK" altLang="en-US" sz="1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B1A6745-41B5-4715-98C8-88B68B3A4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76" y="4968055"/>
            <a:ext cx="3828572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352</TotalTime>
  <Words>853</Words>
  <Application>Microsoft Office PowerPoint</Application>
  <PresentationFormat>如螢幕大小 (4:3)</PresentationFormat>
  <Paragraphs>110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微軟正黑體</vt:lpstr>
      <vt:lpstr>新細明體</vt:lpstr>
      <vt:lpstr>Arial</vt:lpstr>
      <vt:lpstr>Bradley Hand ITC</vt:lpstr>
      <vt:lpstr>Gill Sans MT</vt:lpstr>
      <vt:lpstr>Impact</vt:lpstr>
      <vt:lpstr>Badge</vt:lpstr>
      <vt:lpstr>故事劇場攻略</vt:lpstr>
      <vt:lpstr>為什麼要「講故事」？</vt:lpstr>
      <vt:lpstr>PowerPoint 簡報</vt:lpstr>
      <vt:lpstr>PowerPoint 簡報</vt:lpstr>
      <vt:lpstr>揀選故事書/繪本的要點﹕</vt:lpstr>
      <vt:lpstr>講故事的五階段</vt:lpstr>
      <vt:lpstr>事前準備</vt:lpstr>
      <vt:lpstr>引入</vt:lpstr>
      <vt:lpstr>PowerPoint 簡報</vt:lpstr>
      <vt:lpstr>講述與發展 </vt:lpstr>
      <vt:lpstr>聲線</vt:lpstr>
      <vt:lpstr>PowerPoint 簡報</vt:lpstr>
      <vt:lpstr>面部表情</vt:lpstr>
      <vt:lpstr>肢體動作</vt:lpstr>
      <vt:lpstr>PowerPoint 簡報</vt:lpstr>
      <vt:lpstr>身體移動</vt:lpstr>
      <vt:lpstr>PowerPoint 簡報</vt:lpstr>
      <vt:lpstr>互動及創作 </vt:lpstr>
      <vt:lpstr>重溫及內化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故事爸媽工作坊</dc:title>
  <dc:creator>USER</dc:creator>
  <cp:lastModifiedBy>Connie</cp:lastModifiedBy>
  <cp:revision>29</cp:revision>
  <dcterms:created xsi:type="dcterms:W3CDTF">2017-11-17T16:51:29Z</dcterms:created>
  <dcterms:modified xsi:type="dcterms:W3CDTF">2019-01-17T09:44:01Z</dcterms:modified>
</cp:coreProperties>
</file>